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60" r:id="rId5"/>
    <p:sldId id="261" r:id="rId6"/>
    <p:sldId id="262" r:id="rId7"/>
    <p:sldId id="263"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it-IT"/>
              <a:t>Fare clic per modificare lo stile del titolo dello schema</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4/18/2026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4/18/2026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4/18/2026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4/18/2026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4/18/2026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4/18/2026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4/18/2026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it-IT"/>
              <a:t>Fare clic per modificare lo stile del titolo dello schema</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4/18/2026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4/18/2026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0DD59D5-94FC-4D66-BF09-C1E87BE8418A}"/>
              </a:ext>
            </a:extLst>
          </p:cNvPr>
          <p:cNvSpPr>
            <a:spLocks noGrp="1"/>
          </p:cNvSpPr>
          <p:nvPr>
            <p:ph type="title"/>
          </p:nvPr>
        </p:nvSpPr>
        <p:spPr>
          <a:xfrm>
            <a:off x="2592925" y="358588"/>
            <a:ext cx="8911687" cy="726141"/>
          </a:xfrm>
        </p:spPr>
        <p:txBody>
          <a:bodyPr/>
          <a:lstStyle/>
          <a:p>
            <a:r>
              <a:rPr lang="it-IT" dirty="0"/>
              <a:t>Migrazioni</a:t>
            </a:r>
          </a:p>
        </p:txBody>
      </p:sp>
      <p:sp>
        <p:nvSpPr>
          <p:cNvPr id="3" name="Segnaposto contenuto 2">
            <a:extLst>
              <a:ext uri="{FF2B5EF4-FFF2-40B4-BE49-F238E27FC236}">
                <a16:creationId xmlns:a16="http://schemas.microsoft.com/office/drawing/2014/main" id="{C0345E63-6CB0-4D5B-8961-62AC0F8310C7}"/>
              </a:ext>
            </a:extLst>
          </p:cNvPr>
          <p:cNvSpPr>
            <a:spLocks noGrp="1"/>
          </p:cNvSpPr>
          <p:nvPr>
            <p:ph idx="1"/>
          </p:nvPr>
        </p:nvSpPr>
        <p:spPr>
          <a:xfrm>
            <a:off x="2589212" y="986119"/>
            <a:ext cx="8915400" cy="5513294"/>
          </a:xfrm>
        </p:spPr>
        <p:txBody>
          <a:bodyPr>
            <a:normAutofit fontScale="92500" lnSpcReduction="20000"/>
          </a:bodyPr>
          <a:lstStyle/>
          <a:p>
            <a:r>
              <a:rPr lang="it-IT" dirty="0"/>
              <a:t>Le migrazioni sono generate da un sistema complesso di concause che si intrecciano e stratificano : disuguaglianze economiche, dinamiche demografiche, crisi ambientali, conflitti e instabilità politiche, reti sociali e familiari già attive nel paese di arrivo. I flussi concreti derivano dall’interazione di più elementi (Ricci, 2025) </a:t>
            </a:r>
          </a:p>
          <a:p>
            <a:r>
              <a:rPr lang="it-IT" dirty="0"/>
              <a:t>Per quanto riguarda la situazione italiana al 31 dicembre 2024 si conta la presenza di 5 milioni e 422 mila cittadini stranieri (Simone, 2025), con un’incidenza sulla popolazione totale del 9,2%. Il 58, 3 % (3milioni e 159mila) risiede al Nord con un’incidenza dell’11,5%. </a:t>
            </a:r>
          </a:p>
          <a:p>
            <a:r>
              <a:rPr lang="it-IT" dirty="0"/>
              <a:t>La regione Lombardia conta le maggiori presenze in assoluto (1 milione e 230mila stranieri residenti, 22,7% del totale nazionale</a:t>
            </a:r>
          </a:p>
          <a:p>
            <a:r>
              <a:rPr lang="it-IT" dirty="0"/>
              <a:t>La comunità più numerosa è quella romena con 1,1 milioni di cittadini (20,4% sul totale), seguono Albania (7,9%), Marocco (7,8%), Cina (5,9%) e Ucraina (5,2%).(Ibidem)</a:t>
            </a:r>
          </a:p>
          <a:p>
            <a:r>
              <a:rPr lang="it-IT" dirty="0"/>
              <a:t>La proporzione tra uomini e donne varia in funzione della cittadinanza di origine, nel 2023 si conferma la presenza di donne superiore alla media nazionale (50,5%) per Ucraina (75,8%), Romania (56,4%) e le Filippine (56,9%). Fortemente sbilanciate sulla presenza di uomini sono la collettività del Pakistan (74% uomini), Bangladesh (72,4%) ed Egitto (67,9%). La collettività cinese conferma una sostanziale parità tra generi (Ibidem).</a:t>
            </a:r>
          </a:p>
          <a:p>
            <a:r>
              <a:rPr lang="it-IT" dirty="0"/>
              <a:t>Si registra un progressivo aumento dell’età media, che passa dai 36,3 anni del 2022 al 36,8 anni nel 2023, sebbene la popolazione straniera residente sia la più giovane della popolazione italiana (47,6 anni nel 2023). </a:t>
            </a:r>
          </a:p>
        </p:txBody>
      </p:sp>
    </p:spTree>
    <p:extLst>
      <p:ext uri="{BB962C8B-B14F-4D97-AF65-F5344CB8AC3E}">
        <p14:creationId xmlns:p14="http://schemas.microsoft.com/office/powerpoint/2010/main" val="2439128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B52F2CF-6284-454F-A613-15A34DB5E400}"/>
              </a:ext>
            </a:extLst>
          </p:cNvPr>
          <p:cNvSpPr>
            <a:spLocks noGrp="1"/>
          </p:cNvSpPr>
          <p:nvPr>
            <p:ph type="title"/>
          </p:nvPr>
        </p:nvSpPr>
        <p:spPr>
          <a:xfrm>
            <a:off x="2592925" y="624111"/>
            <a:ext cx="8911687" cy="514408"/>
          </a:xfrm>
        </p:spPr>
        <p:txBody>
          <a:bodyPr>
            <a:normAutofit fontScale="90000"/>
          </a:bodyPr>
          <a:lstStyle/>
          <a:p>
            <a:r>
              <a:rPr lang="it-IT" dirty="0"/>
              <a:t>Migrazione</a:t>
            </a:r>
          </a:p>
        </p:txBody>
      </p:sp>
      <p:sp>
        <p:nvSpPr>
          <p:cNvPr id="3" name="Segnaposto contenuto 2">
            <a:extLst>
              <a:ext uri="{FF2B5EF4-FFF2-40B4-BE49-F238E27FC236}">
                <a16:creationId xmlns:a16="http://schemas.microsoft.com/office/drawing/2014/main" id="{2E452BA0-A02A-4827-AF8B-88BCC0CDA2DC}"/>
              </a:ext>
            </a:extLst>
          </p:cNvPr>
          <p:cNvSpPr>
            <a:spLocks noGrp="1"/>
          </p:cNvSpPr>
          <p:nvPr>
            <p:ph idx="1"/>
          </p:nvPr>
        </p:nvSpPr>
        <p:spPr>
          <a:xfrm>
            <a:off x="2589212" y="1272988"/>
            <a:ext cx="8915400" cy="5334000"/>
          </a:xfrm>
        </p:spPr>
        <p:txBody>
          <a:bodyPr>
            <a:normAutofit/>
          </a:bodyPr>
          <a:lstStyle/>
          <a:p>
            <a:r>
              <a:rPr lang="it-IT" dirty="0"/>
              <a:t>L’emigrare rappresenta un atto complesso che corrisponde a una serie di motivazioni (consce e inconsce), in proporzioni variabili in ciascun individuo, che rendono unica ogni storia</a:t>
            </a:r>
          </a:p>
          <a:p>
            <a:r>
              <a:rPr lang="it-IT" dirty="0"/>
              <a:t>Migrare significa lasciare la famiglia, gli amici, un lavoro, una posizione sociale, la terra degli antenati viventi e morti con conseguenti rinuncia e nostalgia. </a:t>
            </a:r>
          </a:p>
          <a:p>
            <a:r>
              <a:rPr lang="it-IT" dirty="0"/>
              <a:t>La migrazione è un evento sociologico inserito in un contesto storico e politico e al di là delle motivazioni, a volte è traumatica</a:t>
            </a:r>
          </a:p>
          <a:p>
            <a:r>
              <a:rPr lang="it-IT" dirty="0"/>
              <a:t>Il concetto di trauma come effrazione, soprattutto in contesti migratori, è rappresentato dall’impossibilità di rappresentazione affettiva (</a:t>
            </a:r>
            <a:r>
              <a:rPr lang="it-IT" dirty="0" err="1"/>
              <a:t>Gerzi</a:t>
            </a:r>
            <a:r>
              <a:rPr lang="it-IT" dirty="0"/>
              <a:t>, 2005, </a:t>
            </a:r>
            <a:r>
              <a:rPr lang="it-IT" dirty="0" err="1"/>
              <a:t>cit</a:t>
            </a:r>
            <a:r>
              <a:rPr lang="it-IT" dirty="0"/>
              <a:t> in </a:t>
            </a:r>
            <a:r>
              <a:rPr lang="it-IT" dirty="0" err="1"/>
              <a:t>Cerniglia</a:t>
            </a:r>
            <a:r>
              <a:rPr lang="it-IT" dirty="0"/>
              <a:t> e Cimino, 2012) alla quale corrispondono conseguenze non solo sintomatologiche (ad esempio nel DPTS) ma anche a livello meta-psicologico. </a:t>
            </a:r>
          </a:p>
          <a:p>
            <a:r>
              <a:rPr lang="it-IT" dirty="0"/>
              <a:t>Il trauma migratorio è vissuto direttamente dai genitori e trasmesso ai figli sotto forma di racconto idealizzato e troncato: il genitore non trasmette nella narrazione alcuni contenuti psichici che permetterebbero ai figli di collegare i due mondi (</a:t>
            </a:r>
            <a:r>
              <a:rPr lang="it-IT" dirty="0" err="1"/>
              <a:t>Baubet</a:t>
            </a:r>
            <a:r>
              <a:rPr lang="it-IT" dirty="0"/>
              <a:t> e Moro, 2012)</a:t>
            </a:r>
          </a:p>
          <a:p>
            <a:endParaRPr lang="it-IT" dirty="0"/>
          </a:p>
          <a:p>
            <a:endParaRPr lang="it-IT" dirty="0"/>
          </a:p>
        </p:txBody>
      </p:sp>
    </p:spTree>
    <p:extLst>
      <p:ext uri="{BB962C8B-B14F-4D97-AF65-F5344CB8AC3E}">
        <p14:creationId xmlns:p14="http://schemas.microsoft.com/office/powerpoint/2010/main" val="14524744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06D781F-57F4-45FA-A08B-2928AD2337D1}"/>
              </a:ext>
            </a:extLst>
          </p:cNvPr>
          <p:cNvSpPr>
            <a:spLocks noGrp="1"/>
          </p:cNvSpPr>
          <p:nvPr>
            <p:ph type="title"/>
          </p:nvPr>
        </p:nvSpPr>
        <p:spPr>
          <a:xfrm>
            <a:off x="2592925" y="624110"/>
            <a:ext cx="8911687" cy="666808"/>
          </a:xfrm>
        </p:spPr>
        <p:txBody>
          <a:bodyPr/>
          <a:lstStyle/>
          <a:p>
            <a:r>
              <a:rPr lang="it-IT" dirty="0"/>
              <a:t>Migrazione</a:t>
            </a:r>
          </a:p>
        </p:txBody>
      </p:sp>
      <p:sp>
        <p:nvSpPr>
          <p:cNvPr id="3" name="Segnaposto contenuto 2">
            <a:extLst>
              <a:ext uri="{FF2B5EF4-FFF2-40B4-BE49-F238E27FC236}">
                <a16:creationId xmlns:a16="http://schemas.microsoft.com/office/drawing/2014/main" id="{329B5631-11CB-4454-B463-154C31001C0A}"/>
              </a:ext>
            </a:extLst>
          </p:cNvPr>
          <p:cNvSpPr>
            <a:spLocks noGrp="1"/>
          </p:cNvSpPr>
          <p:nvPr>
            <p:ph idx="1"/>
          </p:nvPr>
        </p:nvSpPr>
        <p:spPr>
          <a:xfrm>
            <a:off x="2589212" y="1407459"/>
            <a:ext cx="8915400" cy="4503763"/>
          </a:xfrm>
        </p:spPr>
        <p:txBody>
          <a:bodyPr>
            <a:normAutofit lnSpcReduction="10000"/>
          </a:bodyPr>
          <a:lstStyle/>
          <a:p>
            <a:r>
              <a:rPr lang="it-IT" dirty="0"/>
              <a:t>In Italia il 19,3 % dei residenti stranieri sono minori, su 369922 di nuovi nati il 13,5% hanno genitori stranieri e fanno parte delle “seconde generazioni”. Pur potendo contare su un grado di integrazione maggiore rispetto ai minori nati in altri paesi e poi giunti in Italia (Del Miglio, Posa e Baroncelli, 2004) occorre notare che molti studi hanno dimostrato come le “seconde generazioni” di immigrati sono in realtà più a rischio di sviluppare difficoltà o sintomi psicopatologici e le “terze generazioni” (i figli dei figli di immigrati) sembrano avere più possibilità di manifestare problemi di natura emotiva o comportamentale (</a:t>
            </a:r>
            <a:r>
              <a:rPr lang="it-IT" dirty="0" err="1"/>
              <a:t>Williams,Haile</a:t>
            </a:r>
            <a:r>
              <a:rPr lang="it-IT" dirty="0"/>
              <a:t>, </a:t>
            </a:r>
            <a:r>
              <a:rPr lang="it-IT" dirty="0" err="1"/>
              <a:t>gonzales</a:t>
            </a:r>
            <a:r>
              <a:rPr lang="it-IT" dirty="0"/>
              <a:t>, </a:t>
            </a:r>
            <a:r>
              <a:rPr lang="it-IT" dirty="0" err="1"/>
              <a:t>Neighbors</a:t>
            </a:r>
            <a:r>
              <a:rPr lang="it-IT" dirty="0"/>
              <a:t>, </a:t>
            </a:r>
            <a:r>
              <a:rPr lang="it-IT" dirty="0" err="1"/>
              <a:t>Baser</a:t>
            </a:r>
            <a:r>
              <a:rPr lang="it-IT" dirty="0"/>
              <a:t> e Jackson, 2007)</a:t>
            </a:r>
          </a:p>
          <a:p>
            <a:r>
              <a:rPr lang="it-IT" dirty="0"/>
              <a:t>Una maggiore padronanza della lingua parlata nel paese di arrivo (caratteristica delle seconde e terze generazioni) costituisce un importante fattore di protezione perché garantisce maggiore integrazione nelle comunità e un minore isolamento, diminuendo “lo stress da acculturazione”, ma questo sembra essere possibile solo per gli immigrati, e i minori, inseriti in tessuti sociali sufficientemente protetti dal punto di vista economico (</a:t>
            </a:r>
            <a:r>
              <a:rPr lang="it-IT" dirty="0" err="1"/>
              <a:t>Khon</a:t>
            </a:r>
            <a:r>
              <a:rPr lang="it-IT" dirty="0"/>
              <a:t>, 2011)</a:t>
            </a:r>
          </a:p>
          <a:p>
            <a:endParaRPr lang="it-IT" dirty="0"/>
          </a:p>
        </p:txBody>
      </p:sp>
    </p:spTree>
    <p:extLst>
      <p:ext uri="{BB962C8B-B14F-4D97-AF65-F5344CB8AC3E}">
        <p14:creationId xmlns:p14="http://schemas.microsoft.com/office/powerpoint/2010/main" val="1232842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0765848-985E-4F67-9B0D-9DAD77273CE5}"/>
              </a:ext>
            </a:extLst>
          </p:cNvPr>
          <p:cNvSpPr>
            <a:spLocks noGrp="1"/>
          </p:cNvSpPr>
          <p:nvPr>
            <p:ph type="title"/>
          </p:nvPr>
        </p:nvSpPr>
        <p:spPr/>
        <p:txBody>
          <a:bodyPr/>
          <a:lstStyle/>
          <a:p>
            <a:r>
              <a:rPr lang="it-IT" dirty="0"/>
              <a:t>Migrazione e scuola</a:t>
            </a:r>
          </a:p>
        </p:txBody>
      </p:sp>
      <p:sp>
        <p:nvSpPr>
          <p:cNvPr id="3" name="Segnaposto contenuto 2">
            <a:extLst>
              <a:ext uri="{FF2B5EF4-FFF2-40B4-BE49-F238E27FC236}">
                <a16:creationId xmlns:a16="http://schemas.microsoft.com/office/drawing/2014/main" id="{6D4888F3-6ADD-4A25-A2E5-22ADBC735212}"/>
              </a:ext>
            </a:extLst>
          </p:cNvPr>
          <p:cNvSpPr>
            <a:spLocks noGrp="1"/>
          </p:cNvSpPr>
          <p:nvPr>
            <p:ph idx="1"/>
          </p:nvPr>
        </p:nvSpPr>
        <p:spPr>
          <a:xfrm>
            <a:off x="2589212" y="1237129"/>
            <a:ext cx="8915400" cy="5540189"/>
          </a:xfrm>
        </p:spPr>
        <p:txBody>
          <a:bodyPr>
            <a:normAutofit/>
          </a:bodyPr>
          <a:lstStyle/>
          <a:p>
            <a:r>
              <a:rPr lang="it-IT" dirty="0"/>
              <a:t>In Italia, nell’anno scolastico 2023/2024 gli iscritti a scuola sono 8.035.009 studenti, di cui 931.323 con cittadinanza straniera (11,6%), incidenza superiore a quella di tutti gli stranieri sulla popolazione residente (8,9%), nonostante tra i figli di immigrati da qualche anno stiano significativamente aumentando le acquisizioni di cittadinanza italiana. </a:t>
            </a:r>
          </a:p>
          <a:p>
            <a:r>
              <a:rPr lang="it-IT" dirty="0"/>
              <a:t>Gli studenti stranieri sono aumentati (+1,8% e +1,4% di nati in Italia), mentre quelli italiani sono diminuiti (-1,9%). Il trend è caratterizzato da un’età più giovane degli immigrati, il più elevato tasso di natalità, i ricongiungimenti famigliari dei figli dei genitori che sono arrivati in precedenza, l’invecchiamento della popolazione autoctona. </a:t>
            </a:r>
          </a:p>
          <a:p>
            <a:r>
              <a:rPr lang="it-IT" dirty="0"/>
              <a:t>L’incidenza degli stranieri sul totale degli iscritti varia sul territorio, in particolare Lombardia (17,7%) ed Emilia Romagna (18,9%) rilevano le percentuali maggiori. </a:t>
            </a:r>
          </a:p>
          <a:p>
            <a:endParaRPr lang="it-IT" dirty="0"/>
          </a:p>
        </p:txBody>
      </p:sp>
    </p:spTree>
    <p:extLst>
      <p:ext uri="{BB962C8B-B14F-4D97-AF65-F5344CB8AC3E}">
        <p14:creationId xmlns:p14="http://schemas.microsoft.com/office/powerpoint/2010/main" val="1290399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3E55622-0C1E-496A-950C-81B6DCD1A2FC}"/>
              </a:ext>
            </a:extLst>
          </p:cNvPr>
          <p:cNvSpPr>
            <a:spLocks noGrp="1"/>
          </p:cNvSpPr>
          <p:nvPr>
            <p:ph type="title"/>
          </p:nvPr>
        </p:nvSpPr>
        <p:spPr>
          <a:xfrm>
            <a:off x="2592925" y="624110"/>
            <a:ext cx="8911687" cy="792314"/>
          </a:xfrm>
        </p:spPr>
        <p:txBody>
          <a:bodyPr/>
          <a:lstStyle/>
          <a:p>
            <a:r>
              <a:rPr lang="it-IT" dirty="0"/>
              <a:t>Monitoraggi Provincia Pavia</a:t>
            </a:r>
          </a:p>
        </p:txBody>
      </p:sp>
      <p:sp>
        <p:nvSpPr>
          <p:cNvPr id="3" name="Segnaposto contenuto 2">
            <a:extLst>
              <a:ext uri="{FF2B5EF4-FFF2-40B4-BE49-F238E27FC236}">
                <a16:creationId xmlns:a16="http://schemas.microsoft.com/office/drawing/2014/main" id="{2FDBEDBB-9B7E-4A25-9A21-1C841BF3FA66}"/>
              </a:ext>
            </a:extLst>
          </p:cNvPr>
          <p:cNvSpPr>
            <a:spLocks noGrp="1"/>
          </p:cNvSpPr>
          <p:nvPr>
            <p:ph idx="1"/>
          </p:nvPr>
        </p:nvSpPr>
        <p:spPr>
          <a:xfrm>
            <a:off x="2589212" y="1317812"/>
            <a:ext cx="8915400" cy="4593410"/>
          </a:xfrm>
        </p:spPr>
        <p:txBody>
          <a:bodyPr>
            <a:normAutofit fontScale="92500" lnSpcReduction="10000"/>
          </a:bodyPr>
          <a:lstStyle/>
          <a:p>
            <a:r>
              <a:rPr lang="it-IT" dirty="0"/>
              <a:t>Le richieste di prima certificazione nel 2024 per sospetto DSA sono state di 29.640, di cui all’UOPIA/NPIA sono state di 9.449 (31,9%) con un lieve aumento delle richieste rispetto al 2023(31,1%). Le richieste che hanno portato a termine l’iter valutativo presso UOPIA/NPIA (N=7940; 84%) nel 2024 hanno avuto un lieve incremento rispetto al 2023 (80,9%). Le richieste per sospetto DSA alle equipe private autorizzate sono state nel 2024 di 16.793 (56,7%), in decremento rispetto al 2022 (56,8%) e al 2023 (59,7%). Si osserva una maggiore richiesta alle equipe private autorizzate nei tre anni considerati.</a:t>
            </a:r>
          </a:p>
          <a:p>
            <a:r>
              <a:rPr lang="it-IT" dirty="0"/>
              <a:t>I dati presentati mostrano come le maggiori richieste di valutazione sia per UOPIA/NPIA che per equipe private accreditate provengano dalla Scuola : per UOPIA/NPIA nel 2024 (77,2%) la richiesta  ha registrato un aumento (10,9%)in tutte e tre le annualità considerate (2022, 2023,2024), a fronte di un decremento delle richieste delle altre due casistiche, ossia richieste di valutazione da parte del pediatra (-43,9%) o da parte delle famiglie (-16,7%) in via autonoma; per quanto riguarda le equipe private autorizzate  le richieste a conclusione dell’iter valutativo, si rileva la prevalenza di richieste dalla Scuola(2024: N= 16.496; 52,4% )che ha registrato un forte aumento nelle tre annualità considerate (5,1%) e un decremento di richieste da Famiglia (-4,5%) e Pediatra (-5,2%)</a:t>
            </a:r>
          </a:p>
          <a:p>
            <a:endParaRPr lang="it-IT" dirty="0"/>
          </a:p>
        </p:txBody>
      </p:sp>
    </p:spTree>
    <p:extLst>
      <p:ext uri="{BB962C8B-B14F-4D97-AF65-F5344CB8AC3E}">
        <p14:creationId xmlns:p14="http://schemas.microsoft.com/office/powerpoint/2010/main" val="2869940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51F0A19-0324-4908-AB69-98E94F2CB5F2}"/>
              </a:ext>
            </a:extLst>
          </p:cNvPr>
          <p:cNvSpPr>
            <a:spLocks noGrp="1"/>
          </p:cNvSpPr>
          <p:nvPr>
            <p:ph type="title"/>
          </p:nvPr>
        </p:nvSpPr>
        <p:spPr>
          <a:xfrm>
            <a:off x="2589212" y="166909"/>
            <a:ext cx="8911687" cy="1280890"/>
          </a:xfrm>
        </p:spPr>
        <p:txBody>
          <a:bodyPr/>
          <a:lstStyle/>
          <a:p>
            <a:r>
              <a:rPr lang="it-IT" dirty="0"/>
              <a:t>Valutazione e diagnosi: quali elementi entrano in gioco?</a:t>
            </a:r>
          </a:p>
        </p:txBody>
      </p:sp>
      <p:sp>
        <p:nvSpPr>
          <p:cNvPr id="3" name="Segnaposto contenuto 2">
            <a:extLst>
              <a:ext uri="{FF2B5EF4-FFF2-40B4-BE49-F238E27FC236}">
                <a16:creationId xmlns:a16="http://schemas.microsoft.com/office/drawing/2014/main" id="{BC228E52-E607-4A7D-B1EC-DF1F320F1EF5}"/>
              </a:ext>
            </a:extLst>
          </p:cNvPr>
          <p:cNvSpPr>
            <a:spLocks noGrp="1"/>
          </p:cNvSpPr>
          <p:nvPr>
            <p:ph idx="1"/>
          </p:nvPr>
        </p:nvSpPr>
        <p:spPr>
          <a:xfrm>
            <a:off x="2589212" y="1524000"/>
            <a:ext cx="8915400" cy="4387222"/>
          </a:xfrm>
        </p:spPr>
        <p:txBody>
          <a:bodyPr>
            <a:normAutofit lnSpcReduction="10000"/>
          </a:bodyPr>
          <a:lstStyle/>
          <a:p>
            <a:r>
              <a:rPr lang="it-IT" dirty="0"/>
              <a:t>Gli strumenti di valutazione sembrano adatti alla cultura occidentale ad un primo approccio, quindi è necessario studiare la loro pertinenza transculturale e definirne gli errori sistematici (</a:t>
            </a:r>
            <a:r>
              <a:rPr lang="it-IT" dirty="0" err="1"/>
              <a:t>bias</a:t>
            </a:r>
            <a:r>
              <a:rPr lang="it-IT" dirty="0"/>
              <a:t>) culturali per attenuare la loro portata tra i migranti e figli di migranti. La non adattabilità dei test occidentali a culture non occidentali non deve comunque considerare la vulnerabilità specifica dei migranti (Moro, 1994) frutto della loro storia migratoria. </a:t>
            </a:r>
          </a:p>
          <a:p>
            <a:r>
              <a:rPr lang="it-IT" dirty="0"/>
              <a:t>I figli dei migranti  possono avere difficoltà nella loro strutturazione psichica o percezione spazio-temporale che possono condurre a disturbi dello sviluppo cognitivo e ad un difficile adattamento all’universo sociale e pedagogico del paese di accoglienza. (Ibidem).</a:t>
            </a:r>
          </a:p>
          <a:p>
            <a:r>
              <a:rPr lang="it-IT" dirty="0"/>
              <a:t>La valutazione attraverso test consiste nel mettere a confronto ciò che ha prodotto un soggetto sottoposto a test con i risultati della popolazione su cui i test sono stati standardizzati, cioè i risultati di gruppi diversi in una medesima scala. E’ necessario che ci sia un’equivalenza delle prove sul piano linguistico e culturale (Le </a:t>
            </a:r>
            <a:r>
              <a:rPr lang="it-IT" dirty="0" err="1"/>
              <a:t>Du</a:t>
            </a:r>
            <a:r>
              <a:rPr lang="it-IT" dirty="0"/>
              <a:t>, 2009). </a:t>
            </a:r>
          </a:p>
        </p:txBody>
      </p:sp>
    </p:spTree>
    <p:extLst>
      <p:ext uri="{BB962C8B-B14F-4D97-AF65-F5344CB8AC3E}">
        <p14:creationId xmlns:p14="http://schemas.microsoft.com/office/powerpoint/2010/main" val="1254239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C49247F-DD7F-4294-9768-CA1EB82ECAA0}"/>
              </a:ext>
            </a:extLst>
          </p:cNvPr>
          <p:cNvSpPr>
            <a:spLocks noGrp="1"/>
          </p:cNvSpPr>
          <p:nvPr>
            <p:ph type="title"/>
          </p:nvPr>
        </p:nvSpPr>
        <p:spPr>
          <a:xfrm>
            <a:off x="2592925" y="624110"/>
            <a:ext cx="8911687" cy="783349"/>
          </a:xfrm>
        </p:spPr>
        <p:txBody>
          <a:bodyPr/>
          <a:lstStyle/>
          <a:p>
            <a:r>
              <a:rPr lang="it-IT" dirty="0"/>
              <a:t>BIAS in situazione transculturale</a:t>
            </a:r>
          </a:p>
        </p:txBody>
      </p:sp>
      <p:sp>
        <p:nvSpPr>
          <p:cNvPr id="3" name="Segnaposto contenuto 2">
            <a:extLst>
              <a:ext uri="{FF2B5EF4-FFF2-40B4-BE49-F238E27FC236}">
                <a16:creationId xmlns:a16="http://schemas.microsoft.com/office/drawing/2014/main" id="{9F6C4D4C-904D-41AA-8343-67EF77BFED74}"/>
              </a:ext>
            </a:extLst>
          </p:cNvPr>
          <p:cNvSpPr>
            <a:spLocks noGrp="1"/>
          </p:cNvSpPr>
          <p:nvPr>
            <p:ph idx="1"/>
          </p:nvPr>
        </p:nvSpPr>
        <p:spPr>
          <a:xfrm>
            <a:off x="2589212" y="1299882"/>
            <a:ext cx="8915400" cy="4611340"/>
          </a:xfrm>
        </p:spPr>
        <p:txBody>
          <a:bodyPr/>
          <a:lstStyle/>
          <a:p>
            <a:r>
              <a:rPr lang="it-IT" dirty="0"/>
              <a:t>Sul piano transculturale vanno considerate tre forme di </a:t>
            </a:r>
            <a:r>
              <a:rPr lang="it-IT" dirty="0" err="1"/>
              <a:t>bias</a:t>
            </a:r>
            <a:r>
              <a:rPr lang="it-IT" dirty="0"/>
              <a:t> culturali:</a:t>
            </a:r>
          </a:p>
          <a:p>
            <a:r>
              <a:rPr lang="it-IT"/>
              <a:t>costrutto </a:t>
            </a:r>
            <a:endParaRPr lang="it-IT" dirty="0"/>
          </a:p>
          <a:p>
            <a:r>
              <a:rPr lang="it-IT" dirty="0"/>
              <a:t>Metodo</a:t>
            </a:r>
          </a:p>
          <a:p>
            <a:r>
              <a:rPr lang="it-IT" dirty="0"/>
              <a:t>Items</a:t>
            </a:r>
          </a:p>
          <a:p>
            <a:endParaRPr lang="it-IT" dirty="0"/>
          </a:p>
          <a:p>
            <a:r>
              <a:rPr lang="it-IT" dirty="0"/>
              <a:t>TEST in situazioni transculturali:</a:t>
            </a:r>
          </a:p>
          <a:p>
            <a:r>
              <a:rPr lang="it-IT" dirty="0" err="1"/>
              <a:t>Wisc</a:t>
            </a:r>
            <a:r>
              <a:rPr lang="it-IT" dirty="0"/>
              <a:t> e </a:t>
            </a:r>
            <a:r>
              <a:rPr lang="it-IT" dirty="0" err="1"/>
              <a:t>Wais</a:t>
            </a:r>
            <a:r>
              <a:rPr lang="it-IT" dirty="0"/>
              <a:t> WPPIS</a:t>
            </a:r>
          </a:p>
          <a:p>
            <a:r>
              <a:rPr lang="it-IT" dirty="0"/>
              <a:t>MPR</a:t>
            </a:r>
          </a:p>
          <a:p>
            <a:r>
              <a:rPr lang="it-IT" dirty="0"/>
              <a:t>Disegno </a:t>
            </a:r>
          </a:p>
        </p:txBody>
      </p:sp>
    </p:spTree>
    <p:extLst>
      <p:ext uri="{BB962C8B-B14F-4D97-AF65-F5344CB8AC3E}">
        <p14:creationId xmlns:p14="http://schemas.microsoft.com/office/powerpoint/2010/main" val="4280468471"/>
      </p:ext>
    </p:extLst>
  </p:cSld>
  <p:clrMapOvr>
    <a:masterClrMapping/>
  </p:clrMapOvr>
</p:sld>
</file>

<file path=ppt/theme/theme1.xml><?xml version="1.0" encoding="utf-8"?>
<a:theme xmlns:a="http://schemas.openxmlformats.org/drawingml/2006/main" name="Filo">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64</TotalTime>
  <Words>1296</Words>
  <Application>Microsoft Office PowerPoint</Application>
  <PresentationFormat>Widescreen</PresentationFormat>
  <Paragraphs>37</Paragraphs>
  <Slides>7</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7</vt:i4>
      </vt:variant>
    </vt:vector>
  </HeadingPairs>
  <TitlesOfParts>
    <vt:vector size="11" baseType="lpstr">
      <vt:lpstr>Arial</vt:lpstr>
      <vt:lpstr>Century Gothic</vt:lpstr>
      <vt:lpstr>Wingdings 3</vt:lpstr>
      <vt:lpstr>Filo</vt:lpstr>
      <vt:lpstr>Migrazioni</vt:lpstr>
      <vt:lpstr>Migrazione</vt:lpstr>
      <vt:lpstr>Migrazione</vt:lpstr>
      <vt:lpstr>Migrazione e scuola</vt:lpstr>
      <vt:lpstr>Monitoraggi Provincia Pavia</vt:lpstr>
      <vt:lpstr>Valutazione e diagnosi: quali elementi entrano in gioco?</vt:lpstr>
      <vt:lpstr>BIAS in situazione transculturale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di II Livello  Psicopatologia dell’apprendimento e dello sviluppo   La presa in carico, la valutazione e la diagnosi da un punto di vista transculturale</dc:title>
  <dc:creator>Donatella Belardi</dc:creator>
  <cp:lastModifiedBy>Donatella Belardi</cp:lastModifiedBy>
  <cp:revision>13</cp:revision>
  <dcterms:created xsi:type="dcterms:W3CDTF">2026-03-28T19:48:04Z</dcterms:created>
  <dcterms:modified xsi:type="dcterms:W3CDTF">2026-04-18T06:54:47Z</dcterms:modified>
</cp:coreProperties>
</file>